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0" d="100"/>
          <a:sy n="70" d="100"/>
        </p:scale>
        <p:origin x="53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E14D208-E80B-4870-B405-735C97A9A8BD}" type="datetimeFigureOut">
              <a:rPr lang="en-US" smtClean="0"/>
              <a:t>21-Mar-18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6B1F2E-3417-4289-A7A9-211759F5F07E}" type="slidenum">
              <a:rPr lang="en-US" smtClean="0"/>
              <a:t>‹#›</a:t>
            </a:fld>
            <a:endParaRPr lang="en-US"/>
          </a:p>
        </p:txBody>
      </p:sp>
    </p:spTree>
    <p:extLst>
      <p:ext uri="{BB962C8B-B14F-4D97-AF65-F5344CB8AC3E}">
        <p14:creationId xmlns:p14="http://schemas.microsoft.com/office/powerpoint/2010/main" val="23925289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14D208-E80B-4870-B405-735C97A9A8BD}" type="datetimeFigureOut">
              <a:rPr lang="en-US" smtClean="0"/>
              <a:t>21-Mar-18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6B1F2E-3417-4289-A7A9-211759F5F07E}" type="slidenum">
              <a:rPr lang="en-US" smtClean="0"/>
              <a:t>‹#›</a:t>
            </a:fld>
            <a:endParaRPr lang="en-US"/>
          </a:p>
        </p:txBody>
      </p:sp>
    </p:spTree>
    <p:extLst>
      <p:ext uri="{BB962C8B-B14F-4D97-AF65-F5344CB8AC3E}">
        <p14:creationId xmlns:p14="http://schemas.microsoft.com/office/powerpoint/2010/main" val="11235176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E14D208-E80B-4870-B405-735C97A9A8BD}" type="datetimeFigureOut">
              <a:rPr lang="en-US" smtClean="0"/>
              <a:t>21-Mar-18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6B1F2E-3417-4289-A7A9-211759F5F07E}" type="slidenum">
              <a:rPr lang="en-US" smtClean="0"/>
              <a:t>‹#›</a:t>
            </a:fld>
            <a:endParaRPr lang="en-US"/>
          </a:p>
        </p:txBody>
      </p:sp>
    </p:spTree>
    <p:extLst>
      <p:ext uri="{BB962C8B-B14F-4D97-AF65-F5344CB8AC3E}">
        <p14:creationId xmlns:p14="http://schemas.microsoft.com/office/powerpoint/2010/main" val="3251729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E14D208-E80B-4870-B405-735C97A9A8BD}" type="datetimeFigureOut">
              <a:rPr lang="en-US" smtClean="0"/>
              <a:t>21-Mar-18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6B1F2E-3417-4289-A7A9-211759F5F07E}" type="slidenum">
              <a:rPr lang="en-US" smtClean="0"/>
              <a:t>‹#›</a:t>
            </a:fld>
            <a:endParaRPr lang="en-US"/>
          </a:p>
        </p:txBody>
      </p:sp>
    </p:spTree>
    <p:extLst>
      <p:ext uri="{BB962C8B-B14F-4D97-AF65-F5344CB8AC3E}">
        <p14:creationId xmlns:p14="http://schemas.microsoft.com/office/powerpoint/2010/main" val="20106248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E14D208-E80B-4870-B405-735C97A9A8BD}" type="datetimeFigureOut">
              <a:rPr lang="en-US" smtClean="0"/>
              <a:t>21-Mar-18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F6B1F2E-3417-4289-A7A9-211759F5F07E}" type="slidenum">
              <a:rPr lang="en-US" smtClean="0"/>
              <a:t>‹#›</a:t>
            </a:fld>
            <a:endParaRPr lang="en-US"/>
          </a:p>
        </p:txBody>
      </p:sp>
    </p:spTree>
    <p:extLst>
      <p:ext uri="{BB962C8B-B14F-4D97-AF65-F5344CB8AC3E}">
        <p14:creationId xmlns:p14="http://schemas.microsoft.com/office/powerpoint/2010/main" val="5239565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E14D208-E80B-4870-B405-735C97A9A8BD}" type="datetimeFigureOut">
              <a:rPr lang="en-US" smtClean="0"/>
              <a:t>21-Mar-18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F6B1F2E-3417-4289-A7A9-211759F5F07E}" type="slidenum">
              <a:rPr lang="en-US" smtClean="0"/>
              <a:t>‹#›</a:t>
            </a:fld>
            <a:endParaRPr lang="en-US"/>
          </a:p>
        </p:txBody>
      </p:sp>
    </p:spTree>
    <p:extLst>
      <p:ext uri="{BB962C8B-B14F-4D97-AF65-F5344CB8AC3E}">
        <p14:creationId xmlns:p14="http://schemas.microsoft.com/office/powerpoint/2010/main" val="5686643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14D208-E80B-4870-B405-735C97A9A8BD}" type="datetimeFigureOut">
              <a:rPr lang="en-US" smtClean="0"/>
              <a:t>21-Mar-18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F6B1F2E-3417-4289-A7A9-211759F5F07E}" type="slidenum">
              <a:rPr lang="en-US" smtClean="0"/>
              <a:t>‹#›</a:t>
            </a:fld>
            <a:endParaRPr lang="en-US"/>
          </a:p>
        </p:txBody>
      </p:sp>
    </p:spTree>
    <p:extLst>
      <p:ext uri="{BB962C8B-B14F-4D97-AF65-F5344CB8AC3E}">
        <p14:creationId xmlns:p14="http://schemas.microsoft.com/office/powerpoint/2010/main" val="42398181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14D208-E80B-4870-B405-735C97A9A8BD}" type="datetimeFigureOut">
              <a:rPr lang="en-US" smtClean="0"/>
              <a:t>21-Mar-18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6B1F2E-3417-4289-A7A9-211759F5F07E}" type="slidenum">
              <a:rPr lang="en-US" smtClean="0"/>
              <a:t>‹#›</a:t>
            </a:fld>
            <a:endParaRPr lang="en-US"/>
          </a:p>
        </p:txBody>
      </p:sp>
    </p:spTree>
    <p:extLst>
      <p:ext uri="{BB962C8B-B14F-4D97-AF65-F5344CB8AC3E}">
        <p14:creationId xmlns:p14="http://schemas.microsoft.com/office/powerpoint/2010/main" val="42107640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14D208-E80B-4870-B405-735C97A9A8BD}" type="datetimeFigureOut">
              <a:rPr lang="en-US" smtClean="0"/>
              <a:t>21-Mar-18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6B1F2E-3417-4289-A7A9-211759F5F07E}" type="slidenum">
              <a:rPr lang="en-US" smtClean="0"/>
              <a:t>‹#›</a:t>
            </a:fld>
            <a:endParaRPr lang="en-US"/>
          </a:p>
        </p:txBody>
      </p:sp>
    </p:spTree>
    <p:extLst>
      <p:ext uri="{BB962C8B-B14F-4D97-AF65-F5344CB8AC3E}">
        <p14:creationId xmlns:p14="http://schemas.microsoft.com/office/powerpoint/2010/main" val="29132380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14D208-E80B-4870-B405-735C97A9A8BD}" type="datetimeFigureOut">
              <a:rPr lang="en-US" smtClean="0"/>
              <a:t>21-Mar-18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6B1F2E-3417-4289-A7A9-211759F5F07E}" type="slidenum">
              <a:rPr lang="en-US" smtClean="0"/>
              <a:t>‹#›</a:t>
            </a:fld>
            <a:endParaRPr lang="en-US"/>
          </a:p>
        </p:txBody>
      </p:sp>
    </p:spTree>
    <p:extLst>
      <p:ext uri="{BB962C8B-B14F-4D97-AF65-F5344CB8AC3E}">
        <p14:creationId xmlns:p14="http://schemas.microsoft.com/office/powerpoint/2010/main" val="7902958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14D208-E80B-4870-B405-735C97A9A8BD}" type="datetimeFigureOut">
              <a:rPr lang="en-US" smtClean="0"/>
              <a:t>21-Mar-18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6B1F2E-3417-4289-A7A9-211759F5F07E}" type="slidenum">
              <a:rPr lang="en-US" smtClean="0"/>
              <a:t>‹#›</a:t>
            </a:fld>
            <a:endParaRPr lang="en-US"/>
          </a:p>
        </p:txBody>
      </p:sp>
    </p:spTree>
    <p:extLst>
      <p:ext uri="{BB962C8B-B14F-4D97-AF65-F5344CB8AC3E}">
        <p14:creationId xmlns:p14="http://schemas.microsoft.com/office/powerpoint/2010/main" val="273377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14D208-E80B-4870-B405-735C97A9A8BD}" type="datetimeFigureOut">
              <a:rPr lang="en-US" smtClean="0"/>
              <a:t>21-Mar-18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6B1F2E-3417-4289-A7A9-211759F5F07E}" type="slidenum">
              <a:rPr lang="en-US" smtClean="0"/>
              <a:t>‹#›</a:t>
            </a:fld>
            <a:endParaRPr lang="en-US"/>
          </a:p>
        </p:txBody>
      </p:sp>
    </p:spTree>
    <p:extLst>
      <p:ext uri="{BB962C8B-B14F-4D97-AF65-F5344CB8AC3E}">
        <p14:creationId xmlns:p14="http://schemas.microsoft.com/office/powerpoint/2010/main" val="6238378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161006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Bài</a:t>
            </a:r>
            <a:r>
              <a:rPr lang="en-US" dirty="0" smtClean="0"/>
              <a:t> </a:t>
            </a:r>
            <a:r>
              <a:rPr lang="en-US" dirty="0" err="1" smtClean="0"/>
              <a:t>giảng</a:t>
            </a:r>
            <a:r>
              <a:rPr lang="en-US" dirty="0" smtClean="0"/>
              <a:t>: A Moment in History</a:t>
            </a:r>
            <a:endParaRPr lang="en-US" dirty="0"/>
          </a:p>
        </p:txBody>
      </p:sp>
      <p:sp>
        <p:nvSpPr>
          <p:cNvPr id="3" name="Content Placeholder 2"/>
          <p:cNvSpPr>
            <a:spLocks noGrp="1"/>
          </p:cNvSpPr>
          <p:nvPr>
            <p:ph idx="1"/>
          </p:nvPr>
        </p:nvSpPr>
        <p:spPr>
          <a:xfrm>
            <a:off x="1981200" y="1905001"/>
            <a:ext cx="8229600" cy="4221163"/>
          </a:xfrm>
        </p:spPr>
        <p:txBody>
          <a:bodyPr/>
          <a:lstStyle/>
          <a:p>
            <a:r>
              <a:rPr lang="en-US" b="1" dirty="0" smtClean="0"/>
              <a:t>Unit 2B – </a:t>
            </a:r>
            <a:r>
              <a:rPr lang="en-US" b="1" dirty="0" err="1" smtClean="0"/>
              <a:t>Giáo</a:t>
            </a:r>
            <a:r>
              <a:rPr lang="en-US" b="1" dirty="0" smtClean="0"/>
              <a:t> </a:t>
            </a:r>
            <a:r>
              <a:rPr lang="en-US" b="1" dirty="0" err="1" smtClean="0"/>
              <a:t>trình</a:t>
            </a:r>
            <a:r>
              <a:rPr lang="en-US" b="1" dirty="0" smtClean="0"/>
              <a:t>: American English File</a:t>
            </a:r>
          </a:p>
          <a:p>
            <a:r>
              <a:rPr lang="en-US" b="1" dirty="0" err="1" smtClean="0"/>
              <a:t>Hệ</a:t>
            </a:r>
            <a:r>
              <a:rPr lang="en-US" b="1" dirty="0" smtClean="0"/>
              <a:t> Cao </a:t>
            </a:r>
            <a:r>
              <a:rPr lang="en-US" b="1" dirty="0" err="1" smtClean="0"/>
              <a:t>Đẳng</a:t>
            </a:r>
            <a:r>
              <a:rPr lang="en-US" b="1" dirty="0" smtClean="0"/>
              <a:t> 17C1</a:t>
            </a:r>
          </a:p>
          <a:p>
            <a:r>
              <a:rPr lang="en-US" b="1" dirty="0" err="1" smtClean="0"/>
              <a:t>Trường</a:t>
            </a:r>
            <a:r>
              <a:rPr lang="en-US" b="1" dirty="0" smtClean="0"/>
              <a:t>: Cao </a:t>
            </a:r>
            <a:r>
              <a:rPr lang="en-US" b="1" dirty="0" err="1" smtClean="0"/>
              <a:t>Đẳng</a:t>
            </a:r>
            <a:r>
              <a:rPr lang="en-US" b="1" dirty="0" smtClean="0"/>
              <a:t> </a:t>
            </a:r>
            <a:r>
              <a:rPr lang="en-US" b="1" dirty="0" err="1" smtClean="0"/>
              <a:t>Lý</a:t>
            </a:r>
            <a:r>
              <a:rPr lang="en-US" b="1" dirty="0" smtClean="0"/>
              <a:t> </a:t>
            </a:r>
            <a:r>
              <a:rPr lang="en-US" b="1" dirty="0" err="1" smtClean="0"/>
              <a:t>Tự</a:t>
            </a:r>
            <a:r>
              <a:rPr lang="en-US" b="1" dirty="0" smtClean="0"/>
              <a:t> </a:t>
            </a:r>
            <a:r>
              <a:rPr lang="en-US" b="1" dirty="0" err="1" smtClean="0"/>
              <a:t>Trọng</a:t>
            </a:r>
            <a:r>
              <a:rPr lang="en-US" b="1" smtClean="0"/>
              <a:t> TP.HCM</a:t>
            </a:r>
            <a:endParaRPr lang="en-US" b="1" dirty="0" smtClean="0"/>
          </a:p>
          <a:p>
            <a:r>
              <a:rPr lang="en-US" dirty="0" err="1" smtClean="0"/>
              <a:t>Giảng</a:t>
            </a:r>
            <a:r>
              <a:rPr lang="en-US" dirty="0" smtClean="0"/>
              <a:t> </a:t>
            </a:r>
            <a:r>
              <a:rPr lang="en-US" dirty="0" err="1" smtClean="0"/>
              <a:t>viên</a:t>
            </a:r>
            <a:r>
              <a:rPr lang="en-US" dirty="0" smtClean="0"/>
              <a:t>: </a:t>
            </a:r>
            <a:r>
              <a:rPr lang="en-US" b="1" dirty="0" err="1" smtClean="0"/>
              <a:t>Nguyễn</a:t>
            </a:r>
            <a:r>
              <a:rPr lang="en-US" b="1" dirty="0" smtClean="0"/>
              <a:t> </a:t>
            </a:r>
            <a:r>
              <a:rPr lang="en-US" b="1" dirty="0" err="1" smtClean="0"/>
              <a:t>Thị</a:t>
            </a:r>
            <a:r>
              <a:rPr lang="en-US" b="1" dirty="0" smtClean="0"/>
              <a:t> </a:t>
            </a:r>
            <a:r>
              <a:rPr lang="en-US" b="1" dirty="0" err="1" smtClean="0"/>
              <a:t>Bảo</a:t>
            </a:r>
            <a:r>
              <a:rPr lang="en-US" b="1" dirty="0" smtClean="0"/>
              <a:t> </a:t>
            </a:r>
            <a:r>
              <a:rPr lang="en-US" b="1" dirty="0" err="1" smtClean="0"/>
              <a:t>Trân</a:t>
            </a:r>
            <a:endParaRPr lang="en-US" b="1" dirty="0"/>
          </a:p>
        </p:txBody>
      </p:sp>
    </p:spTree>
    <p:extLst>
      <p:ext uri="{BB962C8B-B14F-4D97-AF65-F5344CB8AC3E}">
        <p14:creationId xmlns:p14="http://schemas.microsoft.com/office/powerpoint/2010/main" val="28074045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6"/>
          <p:cNvPicPr>
            <a:picLocks noChangeAspect="1" noChangeArrowheads="1"/>
          </p:cNvPicPr>
          <p:nvPr/>
        </p:nvPicPr>
        <p:blipFill>
          <a:blip r:embed="rId2"/>
          <a:srcRect/>
          <a:stretch>
            <a:fillRect/>
          </a:stretch>
        </p:blipFill>
        <p:spPr bwMode="auto">
          <a:xfrm>
            <a:off x="2590800" y="609600"/>
            <a:ext cx="6781800" cy="4876800"/>
          </a:xfrm>
          <a:prstGeom prst="rect">
            <a:avLst/>
          </a:prstGeom>
          <a:noFill/>
          <a:ln w="9525">
            <a:noFill/>
            <a:miter lim="800000"/>
            <a:headEnd/>
            <a:tailEnd/>
          </a:ln>
          <a:effectLst/>
        </p:spPr>
      </p:pic>
      <p:sp>
        <p:nvSpPr>
          <p:cNvPr id="5" name="Title 1"/>
          <p:cNvSpPr txBox="1">
            <a:spLocks/>
          </p:cNvSpPr>
          <p:nvPr/>
        </p:nvSpPr>
        <p:spPr>
          <a:xfrm>
            <a:off x="2057400" y="5334000"/>
            <a:ext cx="8229600" cy="914400"/>
          </a:xfrm>
          <a:prstGeom prst="rect">
            <a:avLst/>
          </a:prstGeom>
        </p:spPr>
        <p:txBody>
          <a:bodyPr vert="horz" lIns="91440" tIns="45720" rIns="91440" bIns="45720" rtlCol="0" anchor="ctr">
            <a:normAutofit/>
          </a:bodyPr>
          <a:lstStyle/>
          <a:p>
            <a:pPr algn="ctr">
              <a:spcBef>
                <a:spcPct val="0"/>
              </a:spcBef>
              <a:defRPr/>
            </a:pPr>
            <a:r>
              <a:rPr lang="vi-VN" sz="3600" b="1" dirty="0">
                <a:solidFill>
                  <a:schemeClr val="tx2">
                    <a:lumMod val="75000"/>
                  </a:schemeClr>
                </a:solidFill>
                <a:latin typeface="+mj-lt"/>
                <a:ea typeface="+mj-ea"/>
                <a:cs typeface="+mj-cs"/>
              </a:rPr>
              <a:t>Welcome to our English class!</a:t>
            </a:r>
            <a:endParaRPr lang="en-US" sz="3600" b="1" dirty="0">
              <a:solidFill>
                <a:schemeClr val="tx2">
                  <a:lumMod val="75000"/>
                </a:schemeClr>
              </a:solidFill>
              <a:latin typeface="+mj-lt"/>
              <a:ea typeface="+mj-ea"/>
              <a:cs typeface="+mj-cs"/>
            </a:endParaRPr>
          </a:p>
        </p:txBody>
      </p:sp>
    </p:spTree>
    <p:extLst>
      <p:ext uri="{BB962C8B-B14F-4D97-AF65-F5344CB8AC3E}">
        <p14:creationId xmlns:p14="http://schemas.microsoft.com/office/powerpoint/2010/main" val="35155767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rot="324776">
            <a:off x="6719819" y="54305"/>
            <a:ext cx="2284297" cy="2024988"/>
          </a:xfrm>
          <a:prstGeom prst="rect">
            <a:avLst/>
          </a:prstGeom>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6694" y="0"/>
            <a:ext cx="905507"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p:nvPicPr>
        <p:blipFill>
          <a:blip r:embed="rId4"/>
          <a:stretch>
            <a:fillRect/>
          </a:stretch>
        </p:blipFill>
        <p:spPr>
          <a:xfrm>
            <a:off x="1828800" y="1524001"/>
            <a:ext cx="8458200" cy="4610297"/>
          </a:xfrm>
          <a:prstGeom prst="rect">
            <a:avLst/>
          </a:prstGeom>
        </p:spPr>
      </p:pic>
      <p:pic>
        <p:nvPicPr>
          <p:cNvPr id="6" name="Picture 5"/>
          <p:cNvPicPr>
            <a:picLocks noChangeAspect="1"/>
          </p:cNvPicPr>
          <p:nvPr/>
        </p:nvPicPr>
        <p:blipFill>
          <a:blip r:embed="rId5"/>
          <a:stretch>
            <a:fillRect/>
          </a:stretch>
        </p:blipFill>
        <p:spPr>
          <a:xfrm>
            <a:off x="2702694" y="252516"/>
            <a:ext cx="3429000" cy="661885"/>
          </a:xfrm>
          <a:prstGeom prst="rect">
            <a:avLst/>
          </a:prstGeom>
          <a:ln>
            <a:solidFill>
              <a:srgbClr val="FF0000"/>
            </a:solidFill>
          </a:ln>
        </p:spPr>
      </p:pic>
      <p:sp>
        <p:nvSpPr>
          <p:cNvPr id="7" name="Rectangle 6"/>
          <p:cNvSpPr/>
          <p:nvPr/>
        </p:nvSpPr>
        <p:spPr>
          <a:xfrm>
            <a:off x="1943100" y="6234413"/>
            <a:ext cx="8382000" cy="587853"/>
          </a:xfrm>
          <a:prstGeom prst="rect">
            <a:avLst/>
          </a:prstGeom>
        </p:spPr>
        <p:txBody>
          <a:bodyPr wrap="square">
            <a:spAutoFit/>
          </a:bodyPr>
          <a:lstStyle/>
          <a:p>
            <a:pPr algn="just">
              <a:lnSpc>
                <a:spcPct val="115000"/>
              </a:lnSpc>
              <a:spcAft>
                <a:spcPts val="1000"/>
              </a:spcAft>
              <a:tabLst>
                <a:tab pos="1485900" algn="l"/>
                <a:tab pos="1828800" algn="l"/>
                <a:tab pos="2971800" algn="l"/>
              </a:tabLst>
            </a:pPr>
            <a:r>
              <a:rPr lang="vi-VN" sz="2800" b="1"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moment </a:t>
            </a:r>
            <a:r>
              <a:rPr lang="vi-VN"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a:t>
            </a:r>
            <a:r>
              <a:rPr lang="vi-VN" sz="2800"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n</a:t>
            </a:r>
            <a:r>
              <a:rPr lang="vi-VN"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a:t>
            </a:r>
            <a:r>
              <a:rPr lang="vi-VN" sz="2800" dirty="0">
                <a:latin typeface="Times New Roman" panose="02020603050405020304" pitchFamily="18" charset="0"/>
                <a:ea typeface="Calibri" panose="020F0502020204030204" pitchFamily="34" charset="0"/>
                <a:cs typeface="Times New Roman" panose="02020603050405020304" pitchFamily="18" charset="0"/>
              </a:rPr>
              <a:t>: </a:t>
            </a:r>
            <a:r>
              <a:rPr lang="vi-VN"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məʊmənt</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a:t>
            </a:r>
            <a:r>
              <a:rPr lang="vi-VN" sz="2800" dirty="0">
                <a:latin typeface="Times New Roman" panose="02020603050405020304" pitchFamily="18" charset="0"/>
                <a:ea typeface="Calibri" panose="020F0502020204030204" pitchFamily="34" charset="0"/>
                <a:cs typeface="Times New Roman" panose="02020603050405020304" pitchFamily="18" charset="0"/>
              </a:rPr>
              <a:t>	</a:t>
            </a:r>
            <a:r>
              <a:rPr lang="vi-VN" sz="28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very short period of </a:t>
            </a:r>
            <a:r>
              <a:rPr lang="vi-VN" sz="28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time</a:t>
            </a:r>
            <a:endParaRPr lang="en-US"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65619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
                                          </p:val>
                                        </p:tav>
                                        <p:tav tm="100000">
                                          <p:val>
                                            <p:strVal val="#ppt_w"/>
                                          </p:val>
                                        </p:tav>
                                      </p:tavLst>
                                    </p:anim>
                                    <p:anim calcmode="lin" valueType="num">
                                      <p:cBhvr>
                                        <p:cTn id="13" dur="1000" fill="hold"/>
                                        <p:tgtEl>
                                          <p:spTgt spid="6"/>
                                        </p:tgtEl>
                                        <p:attrNameLst>
                                          <p:attrName>ppt_h</p:attrName>
                                        </p:attrNameLst>
                                      </p:cBhvr>
                                      <p:tavLst>
                                        <p:tav tm="0">
                                          <p:val>
                                            <p:fltVal val="0"/>
                                          </p:val>
                                        </p:tav>
                                        <p:tav tm="100000">
                                          <p:val>
                                            <p:strVal val="#ppt_h"/>
                                          </p:val>
                                        </p:tav>
                                      </p:tavLst>
                                    </p:anim>
                                    <p:anim calcmode="lin" valueType="num">
                                      <p:cBhvr>
                                        <p:cTn id="14" dur="1000" fill="hold"/>
                                        <p:tgtEl>
                                          <p:spTgt spid="6"/>
                                        </p:tgtEl>
                                        <p:attrNameLst>
                                          <p:attrName>style.rotation</p:attrName>
                                        </p:attrNameLst>
                                      </p:cBhvr>
                                      <p:tavLst>
                                        <p:tav tm="0">
                                          <p:val>
                                            <p:fltVal val="90"/>
                                          </p:val>
                                        </p:tav>
                                        <p:tav tm="100000">
                                          <p:val>
                                            <p:fltVal val="0"/>
                                          </p:val>
                                        </p:tav>
                                      </p:tavLst>
                                    </p:anim>
                                    <p:animEffect transition="in" filter="fade">
                                      <p:cBhvr>
                                        <p:cTn id="15" dur="1000"/>
                                        <p:tgtEl>
                                          <p:spTgt spid="6"/>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randombar(horizont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2362200" y="1073217"/>
          <a:ext cx="7696200" cy="5681626"/>
        </p:xfrm>
        <a:graphic>
          <a:graphicData uri="http://schemas.openxmlformats.org/drawingml/2006/table">
            <a:tbl>
              <a:tblPr/>
              <a:tblGrid>
                <a:gridCol w="746210"/>
                <a:gridCol w="6949990"/>
              </a:tblGrid>
              <a:tr h="1294506">
                <a:tc>
                  <a:txBody>
                    <a:bodyPr/>
                    <a:lstStyle/>
                    <a:p>
                      <a:pPr marL="0" marR="0">
                        <a:lnSpc>
                          <a:spcPct val="115000"/>
                        </a:lnSpc>
                        <a:spcBef>
                          <a:spcPts val="0"/>
                        </a:spcBef>
                        <a:spcAft>
                          <a:spcPts val="0"/>
                        </a:spcAft>
                      </a:pPr>
                      <a:endParaRPr lang="vi-VN" sz="1100" dirty="0">
                        <a:latin typeface="Times New Roman"/>
                        <a:ea typeface="Calibri"/>
                        <a:cs typeface="Times New Roman"/>
                      </a:endParaRPr>
                    </a:p>
                    <a:p>
                      <a:pPr marL="0" marR="0" algn="ctr">
                        <a:lnSpc>
                          <a:spcPct val="115000"/>
                        </a:lnSpc>
                        <a:spcBef>
                          <a:spcPts val="0"/>
                        </a:spcBef>
                        <a:spcAft>
                          <a:spcPts val="0"/>
                        </a:spcAft>
                      </a:pPr>
                      <a:endParaRPr lang="vi-VN" sz="1100" b="1" dirty="0" smtClean="0">
                        <a:latin typeface="Times New Roman"/>
                        <a:ea typeface="Calibri"/>
                        <a:cs typeface="Times New Roman"/>
                      </a:endParaRPr>
                    </a:p>
                    <a:p>
                      <a:pPr marL="0" marR="0" algn="ctr">
                        <a:lnSpc>
                          <a:spcPct val="115000"/>
                        </a:lnSpc>
                        <a:spcBef>
                          <a:spcPts val="0"/>
                        </a:spcBef>
                        <a:spcAft>
                          <a:spcPts val="0"/>
                        </a:spcAft>
                      </a:pPr>
                      <a:r>
                        <a:rPr lang="vi-VN" sz="2000" b="1" dirty="0" smtClean="0">
                          <a:solidFill>
                            <a:srgbClr val="C00000"/>
                          </a:solidFill>
                          <a:latin typeface="Times New Roman"/>
                          <a:ea typeface="Calibri"/>
                          <a:cs typeface="Times New Roman"/>
                        </a:rPr>
                        <a:t>A</a:t>
                      </a:r>
                      <a:endParaRPr lang="en-US" sz="2000" dirty="0">
                        <a:solidFill>
                          <a:srgbClr val="C0000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0"/>
                        </a:spcAft>
                      </a:pPr>
                      <a:endParaRPr lang="vi-VN" sz="1600" dirty="0" smtClean="0">
                        <a:latin typeface="Times New Roman"/>
                        <a:ea typeface="Calibri"/>
                        <a:cs typeface="Times New Roman"/>
                      </a:endParaRPr>
                    </a:p>
                    <a:p>
                      <a:pPr marL="0" marR="0" algn="just">
                        <a:lnSpc>
                          <a:spcPct val="100000"/>
                        </a:lnSpc>
                        <a:spcBef>
                          <a:spcPts val="0"/>
                        </a:spcBef>
                        <a:spcAft>
                          <a:spcPts val="0"/>
                        </a:spcAft>
                      </a:pPr>
                      <a:r>
                        <a:rPr lang="vi-VN" sz="1800" b="1" dirty="0" smtClean="0">
                          <a:solidFill>
                            <a:srgbClr val="C00000"/>
                          </a:solidFill>
                          <a:latin typeface="Times New Roman"/>
                          <a:ea typeface="Calibri"/>
                          <a:cs typeface="Times New Roman"/>
                        </a:rPr>
                        <a:t>I</a:t>
                      </a:r>
                      <a:r>
                        <a:rPr lang="vi-VN" sz="1800" b="1" baseline="0" dirty="0" smtClean="0">
                          <a:solidFill>
                            <a:srgbClr val="C00000"/>
                          </a:solidFill>
                          <a:latin typeface="Times New Roman"/>
                          <a:ea typeface="Calibri"/>
                          <a:cs typeface="Times New Roman"/>
                        </a:rPr>
                        <a:t> </a:t>
                      </a:r>
                      <a:r>
                        <a:rPr lang="vi-VN" sz="1800" b="1" dirty="0" smtClean="0">
                          <a:solidFill>
                            <a:srgbClr val="C00000"/>
                          </a:solidFill>
                          <a:latin typeface="Times New Roman"/>
                          <a:ea typeface="Calibri"/>
                          <a:cs typeface="Times New Roman"/>
                        </a:rPr>
                        <a:t>walked </a:t>
                      </a:r>
                      <a:r>
                        <a:rPr lang="vi-VN" sz="1800" b="1" dirty="0">
                          <a:solidFill>
                            <a:srgbClr val="C00000"/>
                          </a:solidFill>
                          <a:latin typeface="Times New Roman"/>
                          <a:ea typeface="Calibri"/>
                          <a:cs typeface="Times New Roman"/>
                        </a:rPr>
                        <a:t>around the park outside the center. Although it was November, it was a warm night. The atmosphere was wonderful. When I took this photo, everybody was looking at the </a:t>
                      </a:r>
                      <a:r>
                        <a:rPr lang="vi-VN" sz="1800" b="1" dirty="0" smtClean="0">
                          <a:solidFill>
                            <a:srgbClr val="C00000"/>
                          </a:solidFill>
                          <a:latin typeface="Times New Roman"/>
                          <a:ea typeface="Calibri"/>
                          <a:cs typeface="Times New Roman"/>
                        </a:rPr>
                        <a:t>TV </a:t>
                      </a:r>
                      <a:r>
                        <a:rPr lang="vi-VN" sz="1800" b="1" dirty="0">
                          <a:solidFill>
                            <a:srgbClr val="C00000"/>
                          </a:solidFill>
                          <a:latin typeface="Times New Roman"/>
                          <a:ea typeface="Calibri"/>
                          <a:cs typeface="Times New Roman"/>
                        </a:rPr>
                        <a:t>screens waiting for the election results. </a:t>
                      </a:r>
                      <a:endParaRPr lang="en-US" sz="1800" b="1" dirty="0">
                        <a:solidFill>
                          <a:srgbClr val="C0000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34314">
                <a:tc>
                  <a:txBody>
                    <a:bodyPr/>
                    <a:lstStyle/>
                    <a:p>
                      <a:pPr marL="0" marR="0">
                        <a:lnSpc>
                          <a:spcPct val="115000"/>
                        </a:lnSpc>
                        <a:spcBef>
                          <a:spcPts val="0"/>
                        </a:spcBef>
                        <a:spcAft>
                          <a:spcPts val="0"/>
                        </a:spcAft>
                      </a:pPr>
                      <a:endParaRPr lang="vi-VN" sz="1100" dirty="0">
                        <a:latin typeface="Times New Roman"/>
                        <a:ea typeface="Calibri"/>
                        <a:cs typeface="Times New Roman"/>
                      </a:endParaRPr>
                    </a:p>
                    <a:p>
                      <a:pPr marL="0" marR="0" algn="ctr">
                        <a:lnSpc>
                          <a:spcPct val="115000"/>
                        </a:lnSpc>
                        <a:spcBef>
                          <a:spcPts val="0"/>
                        </a:spcBef>
                        <a:spcAft>
                          <a:spcPts val="0"/>
                        </a:spcAft>
                      </a:pPr>
                      <a:endParaRPr lang="vi-VN" sz="1100" b="1" dirty="0" smtClean="0">
                        <a:latin typeface="Times New Roman"/>
                        <a:ea typeface="Calibri"/>
                        <a:cs typeface="Times New Roman"/>
                      </a:endParaRPr>
                    </a:p>
                    <a:p>
                      <a:pPr marL="0" marR="0" algn="ctr">
                        <a:lnSpc>
                          <a:spcPct val="115000"/>
                        </a:lnSpc>
                        <a:spcBef>
                          <a:spcPts val="0"/>
                        </a:spcBef>
                        <a:spcAft>
                          <a:spcPts val="0"/>
                        </a:spcAft>
                      </a:pPr>
                      <a:endParaRPr lang="vi-VN" sz="2000" b="1" dirty="0" smtClean="0">
                        <a:solidFill>
                          <a:srgbClr val="002060"/>
                        </a:solidFill>
                        <a:latin typeface="Times New Roman"/>
                        <a:ea typeface="Calibri"/>
                        <a:cs typeface="Times New Roman"/>
                      </a:endParaRPr>
                    </a:p>
                    <a:p>
                      <a:pPr marL="0" marR="0" algn="ctr">
                        <a:lnSpc>
                          <a:spcPct val="115000"/>
                        </a:lnSpc>
                        <a:spcBef>
                          <a:spcPts val="0"/>
                        </a:spcBef>
                        <a:spcAft>
                          <a:spcPts val="0"/>
                        </a:spcAft>
                      </a:pPr>
                      <a:r>
                        <a:rPr lang="vi-VN" sz="2000" b="1" dirty="0" smtClean="0">
                          <a:solidFill>
                            <a:srgbClr val="002060"/>
                          </a:solidFill>
                          <a:latin typeface="Times New Roman"/>
                          <a:ea typeface="Calibri"/>
                          <a:cs typeface="Times New Roman"/>
                        </a:rPr>
                        <a:t>B</a:t>
                      </a:r>
                      <a:endParaRPr lang="en-US" sz="2000" dirty="0">
                        <a:solidFill>
                          <a:srgbClr val="00206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600"/>
                        </a:spcAft>
                      </a:pPr>
                      <a:endParaRPr lang="vi-VN" sz="1600" b="1" dirty="0" smtClean="0">
                        <a:solidFill>
                          <a:srgbClr val="002060"/>
                        </a:solidFill>
                        <a:latin typeface="Times New Roman"/>
                        <a:ea typeface="Calibri"/>
                        <a:cs typeface="Times New Roman"/>
                      </a:endParaRPr>
                    </a:p>
                    <a:p>
                      <a:pPr marL="0" marR="0" algn="just">
                        <a:lnSpc>
                          <a:spcPct val="100000"/>
                        </a:lnSpc>
                        <a:spcBef>
                          <a:spcPts val="0"/>
                        </a:spcBef>
                        <a:spcAft>
                          <a:spcPts val="600"/>
                        </a:spcAft>
                      </a:pPr>
                      <a:r>
                        <a:rPr lang="vi-VN" sz="1800" b="1" dirty="0" smtClean="0">
                          <a:solidFill>
                            <a:srgbClr val="002060"/>
                          </a:solidFill>
                          <a:latin typeface="Times New Roman"/>
                          <a:ea typeface="Calibri"/>
                          <a:cs typeface="Times New Roman"/>
                        </a:rPr>
                        <a:t>I </a:t>
                      </a:r>
                      <a:r>
                        <a:rPr lang="vi-VN" sz="1800" b="1" dirty="0">
                          <a:solidFill>
                            <a:srgbClr val="002060"/>
                          </a:solidFill>
                          <a:latin typeface="Times New Roman"/>
                          <a:ea typeface="Calibri"/>
                          <a:cs typeface="Times New Roman"/>
                        </a:rPr>
                        <a:t>was watching Obama’s victory through the faces of all these people, African, Hispanic, Chinese, white. At about 11 o’clock the results were announced, and everybody went crazy. People started laughing, shouting, and crying. But when Obama made his speech they all became quiet and emotional. There was only one place to be on the planet that night – and I was there. </a:t>
                      </a:r>
                      <a:endParaRPr lang="en-US" sz="1800" b="1" dirty="0">
                        <a:solidFill>
                          <a:srgbClr val="00206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5346">
                <a:tc>
                  <a:txBody>
                    <a:bodyPr/>
                    <a:lstStyle/>
                    <a:p>
                      <a:pPr marL="0" marR="0" algn="ctr">
                        <a:lnSpc>
                          <a:spcPct val="115000"/>
                        </a:lnSpc>
                        <a:spcBef>
                          <a:spcPts val="0"/>
                        </a:spcBef>
                        <a:spcAft>
                          <a:spcPts val="0"/>
                        </a:spcAft>
                      </a:pPr>
                      <a:endParaRPr lang="vi-VN" sz="1100" dirty="0">
                        <a:latin typeface="Times New Roman"/>
                        <a:ea typeface="Calibri"/>
                        <a:cs typeface="Times New Roman"/>
                      </a:endParaRPr>
                    </a:p>
                    <a:p>
                      <a:pPr marL="0" marR="0" algn="ctr">
                        <a:lnSpc>
                          <a:spcPct val="115000"/>
                        </a:lnSpc>
                        <a:spcBef>
                          <a:spcPts val="0"/>
                        </a:spcBef>
                        <a:spcAft>
                          <a:spcPts val="0"/>
                        </a:spcAft>
                      </a:pPr>
                      <a:endParaRPr lang="vi-VN" sz="1100" b="1" dirty="0" smtClean="0">
                        <a:latin typeface="Times New Roman"/>
                        <a:ea typeface="Calibri"/>
                        <a:cs typeface="Times New Roman"/>
                      </a:endParaRPr>
                    </a:p>
                    <a:p>
                      <a:pPr marL="0" marR="0" algn="ctr">
                        <a:lnSpc>
                          <a:spcPct val="115000"/>
                        </a:lnSpc>
                        <a:spcBef>
                          <a:spcPts val="0"/>
                        </a:spcBef>
                        <a:spcAft>
                          <a:spcPts val="0"/>
                        </a:spcAft>
                      </a:pPr>
                      <a:r>
                        <a:rPr lang="vi-VN" sz="2000" b="1" dirty="0" smtClean="0">
                          <a:solidFill>
                            <a:srgbClr val="00B050"/>
                          </a:solidFill>
                          <a:latin typeface="Times New Roman"/>
                          <a:ea typeface="Calibri"/>
                          <a:cs typeface="Times New Roman"/>
                        </a:rPr>
                        <a:t>C</a:t>
                      </a:r>
                      <a:endParaRPr lang="en-US" sz="2000" b="1" dirty="0">
                        <a:solidFill>
                          <a:srgbClr val="00B05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0"/>
                        </a:spcAft>
                      </a:pPr>
                      <a:endParaRPr lang="en-US" sz="1800" b="1" dirty="0" smtClean="0">
                        <a:solidFill>
                          <a:srgbClr val="00B050"/>
                        </a:solidFill>
                        <a:latin typeface="Times New Roman"/>
                        <a:ea typeface="Calibri"/>
                        <a:cs typeface="Times New Roman"/>
                      </a:endParaRPr>
                    </a:p>
                    <a:p>
                      <a:pPr marL="0" marR="0" algn="just">
                        <a:lnSpc>
                          <a:spcPct val="100000"/>
                        </a:lnSpc>
                        <a:spcBef>
                          <a:spcPts val="0"/>
                        </a:spcBef>
                        <a:spcAft>
                          <a:spcPts val="0"/>
                        </a:spcAft>
                      </a:pPr>
                      <a:r>
                        <a:rPr lang="vi-VN" sz="1800" b="1" dirty="0" smtClean="0">
                          <a:solidFill>
                            <a:srgbClr val="00B050"/>
                          </a:solidFill>
                          <a:latin typeface="Times New Roman"/>
                          <a:ea typeface="Calibri"/>
                          <a:cs typeface="Times New Roman"/>
                        </a:rPr>
                        <a:t>Some </a:t>
                      </a:r>
                      <a:r>
                        <a:rPr lang="vi-VN" sz="1800" b="1" dirty="0">
                          <a:solidFill>
                            <a:srgbClr val="00B050"/>
                          </a:solidFill>
                          <a:latin typeface="Times New Roman"/>
                          <a:ea typeface="Calibri"/>
                          <a:cs typeface="Times New Roman"/>
                        </a:rPr>
                        <a:t>people were quietly holding hands and smiling – others were tense and nervous. They felt that it was their moment. Suddenly, I realized that this was a better place to be than inside. </a:t>
                      </a:r>
                      <a:endParaRPr lang="en-US" sz="1800" b="1" dirty="0">
                        <a:solidFill>
                          <a:srgbClr val="00B05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5346">
                <a:tc>
                  <a:txBody>
                    <a:bodyPr/>
                    <a:lstStyle/>
                    <a:p>
                      <a:pPr marL="0" marR="0">
                        <a:lnSpc>
                          <a:spcPct val="115000"/>
                        </a:lnSpc>
                        <a:spcBef>
                          <a:spcPts val="0"/>
                        </a:spcBef>
                        <a:spcAft>
                          <a:spcPts val="0"/>
                        </a:spcAft>
                      </a:pPr>
                      <a:endParaRPr lang="vi-VN" sz="1100" dirty="0">
                        <a:latin typeface="Times New Roman"/>
                        <a:ea typeface="Calibri"/>
                        <a:cs typeface="Times New Roman"/>
                      </a:endParaRPr>
                    </a:p>
                    <a:p>
                      <a:pPr marL="0" marR="0" algn="ctr">
                        <a:lnSpc>
                          <a:spcPct val="115000"/>
                        </a:lnSpc>
                        <a:spcBef>
                          <a:spcPts val="0"/>
                        </a:spcBef>
                        <a:spcAft>
                          <a:spcPts val="0"/>
                        </a:spcAft>
                      </a:pPr>
                      <a:endParaRPr lang="vi-VN" sz="1100" b="1" dirty="0" smtClean="0">
                        <a:latin typeface="Times New Roman"/>
                        <a:ea typeface="Calibri"/>
                        <a:cs typeface="Times New Roman"/>
                      </a:endParaRPr>
                    </a:p>
                    <a:p>
                      <a:pPr marL="0" marR="0" algn="ctr">
                        <a:lnSpc>
                          <a:spcPct val="115000"/>
                        </a:lnSpc>
                        <a:spcBef>
                          <a:spcPts val="0"/>
                        </a:spcBef>
                        <a:spcAft>
                          <a:spcPts val="0"/>
                        </a:spcAft>
                      </a:pPr>
                      <a:r>
                        <a:rPr lang="vi-VN" sz="2000" b="1" dirty="0" smtClean="0">
                          <a:solidFill>
                            <a:schemeClr val="accent4">
                              <a:lumMod val="75000"/>
                            </a:schemeClr>
                          </a:solidFill>
                          <a:latin typeface="Times New Roman"/>
                          <a:ea typeface="Calibri"/>
                          <a:cs typeface="Times New Roman"/>
                        </a:rPr>
                        <a:t>D</a:t>
                      </a:r>
                      <a:endParaRPr lang="en-US" sz="2000" dirty="0">
                        <a:solidFill>
                          <a:schemeClr val="accent4">
                            <a:lumMod val="75000"/>
                          </a:schemeClr>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0"/>
                        </a:spcAft>
                      </a:pPr>
                      <a:endParaRPr lang="vi-VN" sz="1600" dirty="0" smtClean="0">
                        <a:latin typeface="Times New Roman"/>
                        <a:ea typeface="Calibri"/>
                        <a:cs typeface="Times New Roman"/>
                      </a:endParaRPr>
                    </a:p>
                    <a:p>
                      <a:pPr marL="0" marR="0" algn="just">
                        <a:lnSpc>
                          <a:spcPct val="100000"/>
                        </a:lnSpc>
                        <a:spcBef>
                          <a:spcPts val="0"/>
                        </a:spcBef>
                        <a:spcAft>
                          <a:spcPts val="600"/>
                        </a:spcAft>
                      </a:pPr>
                      <a:r>
                        <a:rPr lang="vi-VN" sz="1600" b="1" dirty="0" smtClean="0">
                          <a:solidFill>
                            <a:srgbClr val="7030A0"/>
                          </a:solidFill>
                          <a:latin typeface="Times New Roman"/>
                          <a:ea typeface="Calibri"/>
                          <a:cs typeface="Times New Roman"/>
                        </a:rPr>
                        <a:t>On </a:t>
                      </a:r>
                      <a:r>
                        <a:rPr lang="vi-VN" sz="1600" b="1" dirty="0">
                          <a:solidFill>
                            <a:srgbClr val="7030A0"/>
                          </a:solidFill>
                          <a:latin typeface="Times New Roman"/>
                          <a:ea typeface="Calibri"/>
                          <a:cs typeface="Times New Roman"/>
                        </a:rPr>
                        <a:t>November 4th, I arrived in Chicago late in the evening. I wanted to photograph Barack Obama and his family in the convention center, but when I got there, I discovered that I didn’t have my press pass and I couldn’t go inside.</a:t>
                      </a:r>
                      <a:endParaRPr lang="en-US" sz="1600" b="1" dirty="0">
                        <a:solidFill>
                          <a:srgbClr val="7030A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Title 1"/>
          <p:cNvSpPr>
            <a:spLocks noGrp="1"/>
          </p:cNvSpPr>
          <p:nvPr>
            <p:ph type="title"/>
          </p:nvPr>
        </p:nvSpPr>
        <p:spPr>
          <a:xfrm>
            <a:off x="2362200" y="228600"/>
            <a:ext cx="8305800" cy="533400"/>
          </a:xfrm>
          <a:solidFill>
            <a:schemeClr val="accent6">
              <a:lumMod val="20000"/>
              <a:lumOff val="80000"/>
            </a:schemeClr>
          </a:solidFill>
          <a:ln>
            <a:solidFill>
              <a:srgbClr val="002060"/>
            </a:solidFill>
          </a:ln>
        </p:spPr>
        <p:txBody>
          <a:bodyPr>
            <a:noAutofit/>
          </a:bodyPr>
          <a:lstStyle/>
          <a:p>
            <a:pPr algn="l"/>
            <a:r>
              <a:rPr lang="en-US" sz="2400" b="1" dirty="0">
                <a:solidFill>
                  <a:srgbClr val="002060"/>
                </a:solidFill>
                <a:latin typeface="Arial" pitchFamily="34" charset="0"/>
                <a:cs typeface="Arial" pitchFamily="34" charset="0"/>
              </a:rPr>
              <a:t>Task 1: Reorder the paragraphs to make a complete text</a:t>
            </a:r>
            <a:endParaRPr lang="en-US" sz="2400" b="1" dirty="0">
              <a:solidFill>
                <a:srgbClr val="002060"/>
              </a:solidFill>
              <a:latin typeface="Arial" pitchFamily="34" charset="0"/>
              <a:cs typeface="Arial" pitchFamily="34" charset="0"/>
            </a:endParaRP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7620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41712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1524000"/>
            <a:ext cx="8763000" cy="639762"/>
          </a:xfrm>
        </p:spPr>
        <p:txBody>
          <a:bodyPr>
            <a:noAutofit/>
          </a:bodyPr>
          <a:lstStyle/>
          <a:p>
            <a:r>
              <a:rPr lang="en-US" sz="2800" b="1" dirty="0">
                <a:solidFill>
                  <a:schemeClr val="accent3">
                    <a:lumMod val="50000"/>
                  </a:schemeClr>
                </a:solidFill>
              </a:rPr>
              <a:t>Task 1: Reorder the paragraphs to make a complete text</a:t>
            </a:r>
            <a:endParaRPr lang="en-US" sz="2800" b="1" dirty="0">
              <a:solidFill>
                <a:schemeClr val="accent3">
                  <a:lumMod val="50000"/>
                </a:schemeClr>
              </a:solidFill>
            </a:endParaRPr>
          </a:p>
        </p:txBody>
      </p:sp>
      <p:sp>
        <p:nvSpPr>
          <p:cNvPr id="5" name="AutoShape 10"/>
          <p:cNvSpPr>
            <a:spLocks noChangeArrowheads="1"/>
          </p:cNvSpPr>
          <p:nvPr/>
        </p:nvSpPr>
        <p:spPr bwMode="auto">
          <a:xfrm>
            <a:off x="1528813" y="2514600"/>
            <a:ext cx="1823987" cy="1066800"/>
          </a:xfrm>
          <a:prstGeom prst="rightArrow">
            <a:avLst>
              <a:gd name="adj1" fmla="val 50000"/>
              <a:gd name="adj2" fmla="val 25000"/>
            </a:avLst>
          </a:prstGeom>
          <a:gradFill rotWithShape="1">
            <a:gsLst>
              <a:gs pos="0">
                <a:schemeClr val="accent1">
                  <a:gamma/>
                  <a:shade val="46275"/>
                  <a:invGamma/>
                </a:schemeClr>
              </a:gs>
              <a:gs pos="50000">
                <a:schemeClr val="accent1"/>
              </a:gs>
              <a:gs pos="100000">
                <a:schemeClr val="accent1">
                  <a:gamma/>
                  <a:shade val="46275"/>
                  <a:invGamma/>
                </a:schemeClr>
              </a:gs>
            </a:gsLst>
            <a:lin ang="5400000" scaled="1"/>
          </a:gradFill>
          <a:ln w="9525">
            <a:solidFill>
              <a:schemeClr val="tx1"/>
            </a:solidFill>
            <a:miter lim="800000"/>
            <a:headEnd/>
            <a:tailEnd/>
          </a:ln>
          <a:effectLst>
            <a:prstShdw prst="shdw13" dist="53882" dir="13500000">
              <a:schemeClr val="bg2">
                <a:alpha val="50000"/>
              </a:schemeClr>
            </a:prstShdw>
          </a:effectLst>
        </p:spPr>
        <p:txBody>
          <a:bodyPr wrap="none" anchor="ctr"/>
          <a:lstStyle/>
          <a:p>
            <a:pPr marL="342900" indent="-342900"/>
            <a:endParaRPr lang="vi-VN" sz="1600" b="1" dirty="0">
              <a:solidFill>
                <a:srgbClr val="CC0000"/>
              </a:solidFill>
              <a:latin typeface="Times New Roman" pitchFamily="18" charset="0"/>
            </a:endParaRPr>
          </a:p>
          <a:p>
            <a:pPr marL="342900" indent="-342900" algn="ctr"/>
            <a:r>
              <a:rPr lang="vi-VN" sz="1600" b="1" dirty="0">
                <a:solidFill>
                  <a:srgbClr val="CC0000"/>
                </a:solidFill>
                <a:latin typeface="Times New Roman" pitchFamily="18" charset="0"/>
              </a:rPr>
              <a:t>ANSWER</a:t>
            </a:r>
            <a:endParaRPr lang="en-US" sz="1600" b="1" dirty="0">
              <a:solidFill>
                <a:srgbClr val="CC0000"/>
              </a:solidFill>
              <a:latin typeface="Times New Roman" pitchFamily="18" charset="0"/>
            </a:endParaRPr>
          </a:p>
          <a:p>
            <a:pPr marL="342900" indent="-342900"/>
            <a:endParaRPr lang="en-SG" b="1" dirty="0">
              <a:solidFill>
                <a:srgbClr val="CC0000"/>
              </a:solidFill>
            </a:endParaRPr>
          </a:p>
        </p:txBody>
      </p:sp>
      <p:sp>
        <p:nvSpPr>
          <p:cNvPr id="6" name="Title 7"/>
          <p:cNvSpPr txBox="1">
            <a:spLocks/>
          </p:cNvSpPr>
          <p:nvPr/>
        </p:nvSpPr>
        <p:spPr>
          <a:xfrm>
            <a:off x="3429000" y="304801"/>
            <a:ext cx="5257800" cy="769441"/>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 </a:t>
            </a:r>
            <a:r>
              <a:rPr lang="vi-VN"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A </a:t>
            </a:r>
            <a:r>
              <a:rPr 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MOMENT IN HISTORY</a:t>
            </a:r>
            <a:endParaRPr lang="en-US" sz="3200" dirty="0"/>
          </a:p>
        </p:txBody>
      </p:sp>
      <p:sp>
        <p:nvSpPr>
          <p:cNvPr id="7" name="Subtitle 2"/>
          <p:cNvSpPr txBox="1">
            <a:spLocks/>
          </p:cNvSpPr>
          <p:nvPr/>
        </p:nvSpPr>
        <p:spPr>
          <a:xfrm>
            <a:off x="4419600" y="2819400"/>
            <a:ext cx="3124200" cy="762000"/>
          </a:xfrm>
          <a:prstGeom prst="rect">
            <a:avLst/>
          </a:prstGeom>
        </p:spPr>
        <p:txBody>
          <a:bodyPr vert="horz" lIns="91440" tIns="45720" rIns="91440" bIns="45720" rtlCol="0">
            <a:normAutofit/>
          </a:bodyPr>
          <a:lstStyle/>
          <a:p>
            <a:pPr marL="342900" indent="-342900" algn="ctr">
              <a:spcBef>
                <a:spcPct val="20000"/>
              </a:spcBef>
              <a:spcAft>
                <a:spcPts val="600"/>
              </a:spcAft>
              <a:defRPr/>
            </a:pPr>
            <a:r>
              <a:rPr lang="vi-VN" sz="3200" b="1" dirty="0">
                <a:solidFill>
                  <a:srgbClr val="FF0000"/>
                </a:solidFill>
              </a:rPr>
              <a:t>D – A – C – B </a:t>
            </a:r>
            <a:endParaRPr lang="en-US" sz="3200" b="1" dirty="0">
              <a:solidFill>
                <a:srgbClr val="FF0000"/>
              </a:solidFill>
            </a:endParaRPr>
          </a:p>
        </p:txBody>
      </p:sp>
      <p:pic>
        <p:nvPicPr>
          <p:cNvPr id="8" name="Picture 4" descr="http://www.univ-great-turning.org/wp-content/uploads/2013/10/problem-solvers.jpg"/>
          <p:cNvPicPr>
            <a:picLocks noChangeAspect="1" noChangeArrowheads="1"/>
          </p:cNvPicPr>
          <p:nvPr/>
        </p:nvPicPr>
        <p:blipFill>
          <a:blip r:embed="rId2"/>
          <a:srcRect/>
          <a:stretch>
            <a:fillRect/>
          </a:stretch>
        </p:blipFill>
        <p:spPr bwMode="auto">
          <a:xfrm>
            <a:off x="4191000" y="4267200"/>
            <a:ext cx="4343400" cy="2590800"/>
          </a:xfrm>
          <a:prstGeom prst="rect">
            <a:avLst/>
          </a:prstGeom>
          <a:noFill/>
        </p:spPr>
      </p:pic>
    </p:spTree>
    <p:extLst>
      <p:ext uri="{BB962C8B-B14F-4D97-AF65-F5344CB8AC3E}">
        <p14:creationId xmlns:p14="http://schemas.microsoft.com/office/powerpoint/2010/main" val="3754439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checkerboard(across)">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33600" y="1524001"/>
            <a:ext cx="8229600" cy="4525963"/>
          </a:xfrm>
        </p:spPr>
        <p:txBody>
          <a:bodyPr/>
          <a:lstStyle/>
          <a:p>
            <a:r>
              <a:rPr lang="vi-VN" b="1" dirty="0">
                <a:solidFill>
                  <a:schemeClr val="accent6">
                    <a:lumMod val="50000"/>
                  </a:schemeClr>
                </a:solidFill>
              </a:rPr>
              <a:t>photograph</a:t>
            </a:r>
            <a:r>
              <a:rPr lang="vi-VN" b="1" dirty="0"/>
              <a:t> </a:t>
            </a:r>
            <a:r>
              <a:rPr lang="vi-VN" dirty="0">
                <a:solidFill>
                  <a:srgbClr val="FF0000"/>
                </a:solidFill>
              </a:rPr>
              <a:t>(</a:t>
            </a:r>
            <a:r>
              <a:rPr lang="vi-VN" i="1" dirty="0">
                <a:solidFill>
                  <a:srgbClr val="FF0000"/>
                </a:solidFill>
              </a:rPr>
              <a:t>n</a:t>
            </a:r>
            <a:r>
              <a:rPr lang="vi-VN" dirty="0">
                <a:solidFill>
                  <a:srgbClr val="FF0000"/>
                </a:solidFill>
              </a:rPr>
              <a:t>)</a:t>
            </a:r>
            <a:r>
              <a:rPr lang="vi-VN" dirty="0"/>
              <a:t> </a:t>
            </a:r>
            <a:r>
              <a:rPr lang="en-US" dirty="0"/>
              <a:t> </a:t>
            </a:r>
            <a:r>
              <a:rPr lang="en-US" dirty="0">
                <a:solidFill>
                  <a:srgbClr val="C00000"/>
                </a:solidFill>
              </a:rPr>
              <a:t>/</a:t>
            </a:r>
            <a:r>
              <a:rPr lang="en-US" dirty="0">
                <a:solidFill>
                  <a:srgbClr val="C00000"/>
                </a:solidFill>
              </a:rPr>
              <a:t>'</a:t>
            </a:r>
            <a:r>
              <a:rPr lang="en-US" dirty="0" err="1">
                <a:solidFill>
                  <a:srgbClr val="C00000"/>
                </a:solidFill>
              </a:rPr>
              <a:t>fəʊtəgra:f</a:t>
            </a:r>
            <a:r>
              <a:rPr lang="en-US" dirty="0">
                <a:solidFill>
                  <a:srgbClr val="C00000"/>
                </a:solidFill>
              </a:rPr>
              <a:t>/ </a:t>
            </a:r>
            <a:r>
              <a:rPr lang="vi-VN" dirty="0"/>
              <a:t>= </a:t>
            </a:r>
            <a:r>
              <a:rPr lang="vi-VN" dirty="0">
                <a:solidFill>
                  <a:srgbClr val="7030A0"/>
                </a:solidFill>
              </a:rPr>
              <a:t>photo</a:t>
            </a:r>
            <a:r>
              <a:rPr lang="vi-VN" dirty="0"/>
              <a:t>: 	</a:t>
            </a:r>
            <a:endParaRPr lang="en-US" dirty="0"/>
          </a:p>
          <a:p>
            <a:pPr marL="0" indent="0">
              <a:buNone/>
            </a:pPr>
            <a:r>
              <a:rPr lang="en-US" i="1" dirty="0"/>
              <a:t>                                        </a:t>
            </a:r>
            <a:endParaRPr lang="en-US" dirty="0">
              <a:solidFill>
                <a:srgbClr val="00B050"/>
              </a:solidFill>
            </a:endParaRPr>
          </a:p>
          <a:p>
            <a:pPr marL="0" indent="0">
              <a:buNone/>
            </a:pPr>
            <a:endParaRPr lang="en-US" b="1" dirty="0">
              <a:solidFill>
                <a:schemeClr val="accent6">
                  <a:lumMod val="50000"/>
                </a:schemeClr>
              </a:solidFill>
            </a:endParaRPr>
          </a:p>
          <a:p>
            <a:pPr marL="0" indent="0">
              <a:buNone/>
            </a:pPr>
            <a:r>
              <a:rPr lang="vi-VN" dirty="0"/>
              <a:t>		</a:t>
            </a:r>
            <a:endParaRPr lang="en-US" dirty="0"/>
          </a:p>
          <a:p>
            <a:pPr marL="0" indent="0">
              <a:buNone/>
            </a:pPr>
            <a:r>
              <a:rPr lang="en-US" i="1" dirty="0"/>
              <a:t> </a:t>
            </a:r>
            <a:r>
              <a:rPr lang="en-US" i="1" dirty="0"/>
              <a:t>                                </a:t>
            </a:r>
            <a:endParaRPr lang="en-US" dirty="0">
              <a:solidFill>
                <a:srgbClr val="00B050"/>
              </a:solidFill>
            </a:endParaRPr>
          </a:p>
          <a:p>
            <a:endParaRPr lang="en-US" dirty="0"/>
          </a:p>
        </p:txBody>
      </p:sp>
      <p:sp>
        <p:nvSpPr>
          <p:cNvPr id="4" name="Title 7"/>
          <p:cNvSpPr txBox="1">
            <a:spLocks noGrp="1"/>
          </p:cNvSpPr>
          <p:nvPr>
            <p:ph type="title"/>
          </p:nvPr>
        </p:nvSpPr>
        <p:spPr>
          <a:xfrm>
            <a:off x="4724400" y="396707"/>
            <a:ext cx="3390900" cy="480131"/>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2800" dirty="0"/>
          </a:p>
        </p:txBody>
      </p:sp>
      <p:pic>
        <p:nvPicPr>
          <p:cNvPr id="5" name="Picture 2" descr="http://images.clipartpanda.com/problem-y9izj7AcE.jpeg"/>
          <p:cNvPicPr>
            <a:picLocks noChangeAspect="1" noChangeArrowheads="1"/>
          </p:cNvPicPr>
          <p:nvPr/>
        </p:nvPicPr>
        <p:blipFill>
          <a:blip r:embed="rId2" cstate="print"/>
          <a:srcRect/>
          <a:stretch>
            <a:fillRect/>
          </a:stretch>
        </p:blipFill>
        <p:spPr bwMode="auto">
          <a:xfrm rot="20849524">
            <a:off x="2023742" y="259194"/>
            <a:ext cx="1737721" cy="992446"/>
          </a:xfrm>
          <a:prstGeom prst="rect">
            <a:avLst/>
          </a:prstGeom>
          <a:noFill/>
        </p:spPr>
      </p:pic>
      <p:pic>
        <p:nvPicPr>
          <p:cNvPr id="2" name="Picture 1"/>
          <p:cNvPicPr>
            <a:picLocks noChangeAspect="1"/>
          </p:cNvPicPr>
          <p:nvPr/>
        </p:nvPicPr>
        <p:blipFill>
          <a:blip r:embed="rId3"/>
          <a:stretch>
            <a:fillRect/>
          </a:stretch>
        </p:blipFill>
        <p:spPr>
          <a:xfrm rot="21366725">
            <a:off x="1984959" y="3920755"/>
            <a:ext cx="3736322" cy="2637404"/>
          </a:xfrm>
          <a:prstGeom prst="rect">
            <a:avLst/>
          </a:prstGeom>
        </p:spPr>
      </p:pic>
      <p:sp>
        <p:nvSpPr>
          <p:cNvPr id="6" name="Title 7"/>
          <p:cNvSpPr txBox="1">
            <a:spLocks/>
          </p:cNvSpPr>
          <p:nvPr/>
        </p:nvSpPr>
        <p:spPr>
          <a:xfrm>
            <a:off x="5575434" y="2057400"/>
            <a:ext cx="4800600" cy="523220"/>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vi-VN" sz="2800" i="1" dirty="0">
                <a:solidFill>
                  <a:srgbClr val="00B050"/>
                </a:solidFill>
                <a:latin typeface="+mn-lt"/>
              </a:rPr>
              <a:t>a picture made by a </a:t>
            </a:r>
            <a:r>
              <a:rPr lang="vi-VN" sz="2800" i="1" dirty="0">
                <a:solidFill>
                  <a:srgbClr val="00B050"/>
                </a:solidFill>
                <a:latin typeface="+mn-lt"/>
              </a:rPr>
              <a:t>camera</a:t>
            </a:r>
            <a:endParaRPr lang="en-US" sz="2800" dirty="0">
              <a:latin typeface="+mn-lt"/>
            </a:endParaRPr>
          </a:p>
        </p:txBody>
      </p:sp>
      <p:sp>
        <p:nvSpPr>
          <p:cNvPr id="8" name="Rectangle 7"/>
          <p:cNvSpPr/>
          <p:nvPr/>
        </p:nvSpPr>
        <p:spPr>
          <a:xfrm>
            <a:off x="2133600" y="2590800"/>
            <a:ext cx="8001000" cy="523220"/>
          </a:xfrm>
          <a:prstGeom prst="rect">
            <a:avLst/>
          </a:prstGeom>
        </p:spPr>
        <p:txBody>
          <a:bodyPr wrap="square">
            <a:spAutoFit/>
          </a:bodyPr>
          <a:lstStyle/>
          <a:p>
            <a:r>
              <a:rPr lang="vi-VN" sz="2800" b="1" dirty="0">
                <a:solidFill>
                  <a:schemeClr val="tx2">
                    <a:lumMod val="60000"/>
                    <a:lumOff val="40000"/>
                  </a:schemeClr>
                </a:solidFill>
              </a:rPr>
              <a:t>=&gt; </a:t>
            </a:r>
            <a:r>
              <a:rPr lang="en-US" sz="2800" b="1" dirty="0">
                <a:solidFill>
                  <a:schemeClr val="tx2">
                    <a:lumMod val="60000"/>
                    <a:lumOff val="40000"/>
                  </a:schemeClr>
                </a:solidFill>
                <a:latin typeface="+mj-lt"/>
              </a:rPr>
              <a:t>to photograph = </a:t>
            </a:r>
            <a:r>
              <a:rPr lang="vi-VN" sz="2800" b="1" dirty="0">
                <a:solidFill>
                  <a:schemeClr val="tx2">
                    <a:lumMod val="60000"/>
                    <a:lumOff val="40000"/>
                  </a:schemeClr>
                </a:solidFill>
                <a:latin typeface="+mj-lt"/>
              </a:rPr>
              <a:t>take </a:t>
            </a:r>
            <a:r>
              <a:rPr lang="vi-VN" sz="2800" b="1" dirty="0">
                <a:solidFill>
                  <a:schemeClr val="tx2">
                    <a:lumMod val="60000"/>
                    <a:lumOff val="40000"/>
                  </a:schemeClr>
                </a:solidFill>
                <a:latin typeface="+mj-lt"/>
              </a:rPr>
              <a:t>a photograph of sb/sth</a:t>
            </a:r>
            <a:endParaRPr lang="en-US" sz="2800" dirty="0">
              <a:latin typeface="+mj-lt"/>
            </a:endParaRPr>
          </a:p>
        </p:txBody>
      </p:sp>
      <p:sp>
        <p:nvSpPr>
          <p:cNvPr id="9" name="Rectangle 8"/>
          <p:cNvSpPr/>
          <p:nvPr/>
        </p:nvSpPr>
        <p:spPr>
          <a:xfrm>
            <a:off x="2133601" y="3124200"/>
            <a:ext cx="6207493" cy="523220"/>
          </a:xfrm>
          <a:prstGeom prst="rect">
            <a:avLst/>
          </a:prstGeom>
        </p:spPr>
        <p:txBody>
          <a:bodyPr wrap="square">
            <a:spAutoFit/>
          </a:bodyPr>
          <a:lstStyle/>
          <a:p>
            <a:r>
              <a:rPr lang="en-US" sz="2800" b="1" dirty="0">
                <a:solidFill>
                  <a:srgbClr val="7030A0"/>
                </a:solidFill>
              </a:rPr>
              <a:t>=&gt; </a:t>
            </a:r>
            <a:r>
              <a:rPr lang="vi-VN" sz="2800" b="1" dirty="0">
                <a:solidFill>
                  <a:srgbClr val="7030A0"/>
                </a:solidFill>
              </a:rPr>
              <a:t>photographer </a:t>
            </a:r>
            <a:r>
              <a:rPr lang="vi-VN" sz="2800" dirty="0">
                <a:solidFill>
                  <a:srgbClr val="FF0000"/>
                </a:solidFill>
              </a:rPr>
              <a:t>(</a:t>
            </a:r>
            <a:r>
              <a:rPr lang="vi-VN" sz="2800" i="1" dirty="0">
                <a:solidFill>
                  <a:srgbClr val="FF0000"/>
                </a:solidFill>
              </a:rPr>
              <a:t>n</a:t>
            </a:r>
            <a:r>
              <a:rPr lang="vi-VN" sz="2800" dirty="0">
                <a:solidFill>
                  <a:srgbClr val="FF0000"/>
                </a:solidFill>
              </a:rPr>
              <a:t>)</a:t>
            </a:r>
            <a:r>
              <a:rPr lang="vi-VN" sz="2800" dirty="0"/>
              <a:t>: </a:t>
            </a:r>
            <a:r>
              <a:rPr lang="en-US" sz="2800" dirty="0">
                <a:solidFill>
                  <a:srgbClr val="C00000"/>
                </a:solidFill>
              </a:rPr>
              <a:t>/</a:t>
            </a:r>
            <a:r>
              <a:rPr lang="en-US" sz="2800" dirty="0" err="1">
                <a:solidFill>
                  <a:srgbClr val="C00000"/>
                </a:solidFill>
              </a:rPr>
              <a:t>fə'tɒgrəfə</a:t>
            </a:r>
            <a:r>
              <a:rPr lang="en-US" sz="2800" dirty="0">
                <a:solidFill>
                  <a:srgbClr val="C00000"/>
                </a:solidFill>
              </a:rPr>
              <a:t>(r)/</a:t>
            </a:r>
          </a:p>
        </p:txBody>
      </p:sp>
      <p:sp>
        <p:nvSpPr>
          <p:cNvPr id="10" name="Rectangle 9"/>
          <p:cNvSpPr/>
          <p:nvPr/>
        </p:nvSpPr>
        <p:spPr>
          <a:xfrm>
            <a:off x="6096000" y="3723952"/>
            <a:ext cx="4280034" cy="954107"/>
          </a:xfrm>
          <a:prstGeom prst="rect">
            <a:avLst/>
          </a:prstGeom>
        </p:spPr>
        <p:txBody>
          <a:bodyPr wrap="square">
            <a:spAutoFit/>
          </a:bodyPr>
          <a:lstStyle/>
          <a:p>
            <a:r>
              <a:rPr lang="vi-VN" sz="2800" i="1" dirty="0">
                <a:solidFill>
                  <a:srgbClr val="00B050"/>
                </a:solidFill>
              </a:rPr>
              <a:t>a person who takes a photograph</a:t>
            </a:r>
            <a:endParaRPr lang="en-US" sz="2800" dirty="0"/>
          </a:p>
        </p:txBody>
      </p:sp>
    </p:spTree>
    <p:extLst>
      <p:ext uri="{BB962C8B-B14F-4D97-AF65-F5344CB8AC3E}">
        <p14:creationId xmlns:p14="http://schemas.microsoft.com/office/powerpoint/2010/main" val="2259497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slide(fromBottom)">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amond(in)">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diamond(in)">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diamond(in)">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8845" y="813376"/>
            <a:ext cx="8229600" cy="4525963"/>
          </a:xfrm>
        </p:spPr>
        <p:txBody>
          <a:bodyPr/>
          <a:lstStyle/>
          <a:p>
            <a:r>
              <a:rPr lang="vi-VN" b="1" dirty="0">
                <a:solidFill>
                  <a:schemeClr val="accent6">
                    <a:lumMod val="50000"/>
                  </a:schemeClr>
                </a:solidFill>
              </a:rPr>
              <a:t>convention</a:t>
            </a:r>
            <a:r>
              <a:rPr lang="vi-VN" dirty="0">
                <a:solidFill>
                  <a:schemeClr val="accent6">
                    <a:lumMod val="50000"/>
                  </a:schemeClr>
                </a:solidFill>
              </a:rPr>
              <a:t> </a:t>
            </a:r>
            <a:r>
              <a:rPr lang="vi-VN" dirty="0">
                <a:solidFill>
                  <a:srgbClr val="FF0000"/>
                </a:solidFill>
              </a:rPr>
              <a:t>(</a:t>
            </a:r>
            <a:r>
              <a:rPr lang="vi-VN" i="1" dirty="0">
                <a:solidFill>
                  <a:srgbClr val="FF0000"/>
                </a:solidFill>
              </a:rPr>
              <a:t>n</a:t>
            </a:r>
            <a:r>
              <a:rPr lang="vi-VN" dirty="0">
                <a:solidFill>
                  <a:srgbClr val="FF0000"/>
                </a:solidFill>
              </a:rPr>
              <a:t>)</a:t>
            </a:r>
            <a:r>
              <a:rPr lang="vi-VN" dirty="0"/>
              <a:t>:</a:t>
            </a:r>
            <a:r>
              <a:rPr lang="en-US" dirty="0"/>
              <a:t> </a:t>
            </a:r>
            <a:r>
              <a:rPr lang="en-US" dirty="0"/>
              <a:t>  </a:t>
            </a:r>
            <a:r>
              <a:rPr lang="en-US" dirty="0">
                <a:solidFill>
                  <a:srgbClr val="C00000"/>
                </a:solidFill>
              </a:rPr>
              <a:t>/</a:t>
            </a:r>
            <a:r>
              <a:rPr lang="en-US" dirty="0" err="1">
                <a:solidFill>
                  <a:srgbClr val="C00000"/>
                </a:solidFill>
              </a:rPr>
              <a:t>kən'venʃn</a:t>
            </a:r>
            <a:r>
              <a:rPr lang="en-US" dirty="0">
                <a:solidFill>
                  <a:srgbClr val="C00000"/>
                </a:solidFill>
              </a:rPr>
              <a:t>/ </a:t>
            </a:r>
            <a:r>
              <a:rPr lang="vi-VN" dirty="0"/>
              <a:t>	</a:t>
            </a:r>
            <a:endParaRPr lang="en-US" dirty="0"/>
          </a:p>
          <a:p>
            <a:pPr marL="0" indent="0">
              <a:buNone/>
            </a:pPr>
            <a:r>
              <a:rPr lang="en-US" i="1" dirty="0"/>
              <a:t>        </a:t>
            </a:r>
            <a:endParaRPr lang="vi-VN" i="1" dirty="0"/>
          </a:p>
          <a:p>
            <a:pPr marL="0" indent="0">
              <a:buNone/>
            </a:pPr>
            <a:r>
              <a:rPr lang="en-US" i="1" dirty="0"/>
              <a:t>                                </a:t>
            </a:r>
            <a:endParaRPr lang="en-US" dirty="0">
              <a:solidFill>
                <a:schemeClr val="accent2">
                  <a:lumMod val="75000"/>
                </a:schemeClr>
              </a:solidFill>
            </a:endParaRPr>
          </a:p>
          <a:p>
            <a:pPr marL="0" indent="0">
              <a:buNone/>
            </a:pPr>
            <a:endParaRPr lang="en-US" dirty="0"/>
          </a:p>
        </p:txBody>
      </p:sp>
      <p:sp>
        <p:nvSpPr>
          <p:cNvPr id="4" name="Title 7"/>
          <p:cNvSpPr txBox="1">
            <a:spLocks noGrp="1"/>
          </p:cNvSpPr>
          <p:nvPr>
            <p:ph type="title"/>
          </p:nvPr>
        </p:nvSpPr>
        <p:spPr>
          <a:xfrm>
            <a:off x="4453445" y="152198"/>
            <a:ext cx="3810000" cy="535531"/>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3200" dirty="0"/>
          </a:p>
        </p:txBody>
      </p:sp>
      <p:sp>
        <p:nvSpPr>
          <p:cNvPr id="5" name="AutoShape 2" descr="McCormick Place"/>
          <p:cNvSpPr>
            <a:spLocks noChangeAspect="1" noChangeArrowheads="1"/>
          </p:cNvSpPr>
          <p:nvPr/>
        </p:nvSpPr>
        <p:spPr bwMode="auto">
          <a:xfrm>
            <a:off x="2514600" y="3253581"/>
            <a:ext cx="2971800" cy="297181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Kết quả hình ảnh cho image of convention center in chica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369364">
            <a:off x="1785119" y="3301628"/>
            <a:ext cx="4315497" cy="3388258"/>
          </a:xfrm>
          <a:prstGeom prst="rect">
            <a:avLst/>
          </a:prstGeom>
          <a:noFill/>
          <a:extLst>
            <a:ext uri="{909E8E84-426E-40DD-AFC4-6F175D3DCCD1}">
              <a14:hiddenFill xmlns:a14="http://schemas.microsoft.com/office/drawing/2010/main">
                <a:solidFill>
                  <a:srgbClr val="FFFFFF"/>
                </a:solidFill>
              </a14:hiddenFill>
            </a:ext>
          </a:extLst>
        </p:spPr>
      </p:pic>
      <p:sp>
        <p:nvSpPr>
          <p:cNvPr id="8" name="Title 7"/>
          <p:cNvSpPr txBox="1">
            <a:spLocks/>
          </p:cNvSpPr>
          <p:nvPr/>
        </p:nvSpPr>
        <p:spPr>
          <a:xfrm>
            <a:off x="2204764" y="1403106"/>
            <a:ext cx="4327193" cy="954107"/>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800" dirty="0">
                <a:solidFill>
                  <a:srgbClr val="002060"/>
                </a:solidFill>
                <a:latin typeface="+mn-lt"/>
              </a:rPr>
              <a:t>A large meeting for special events or decisions</a:t>
            </a:r>
            <a:endParaRPr lang="en-US" sz="2800" dirty="0">
              <a:solidFill>
                <a:srgbClr val="002060"/>
              </a:solidFill>
              <a:latin typeface="+mn-lt"/>
            </a:endParaRPr>
          </a:p>
        </p:txBody>
      </p:sp>
      <p:sp>
        <p:nvSpPr>
          <p:cNvPr id="9" name="Title 7"/>
          <p:cNvSpPr txBox="1">
            <a:spLocks/>
          </p:cNvSpPr>
          <p:nvPr/>
        </p:nvSpPr>
        <p:spPr>
          <a:xfrm>
            <a:off x="1664525" y="2491582"/>
            <a:ext cx="47244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vi-VN" sz="3200" b="1" dirty="0">
                <a:solidFill>
                  <a:srgbClr val="C00000"/>
                </a:solidFill>
              </a:rPr>
              <a:t>=&gt; convention center </a:t>
            </a:r>
            <a:r>
              <a:rPr lang="vi-VN" sz="3200" i="1" dirty="0">
                <a:solidFill>
                  <a:srgbClr val="FF0000"/>
                </a:solidFill>
              </a:rPr>
              <a:t>(n)</a:t>
            </a:r>
            <a:endParaRPr lang="en-US" sz="3200" i="1" dirty="0">
              <a:solidFill>
                <a:srgbClr val="FF0000"/>
              </a:solidFill>
            </a:endParaRPr>
          </a:p>
        </p:txBody>
      </p:sp>
      <p:pic>
        <p:nvPicPr>
          <p:cNvPr id="2" name="Picture 1"/>
          <p:cNvPicPr>
            <a:picLocks noChangeAspect="1"/>
          </p:cNvPicPr>
          <p:nvPr/>
        </p:nvPicPr>
        <p:blipFill>
          <a:blip r:embed="rId3"/>
          <a:stretch>
            <a:fillRect/>
          </a:stretch>
        </p:blipFill>
        <p:spPr>
          <a:xfrm rot="194373">
            <a:off x="6370798" y="2705527"/>
            <a:ext cx="4088040" cy="3793717"/>
          </a:xfrm>
          <a:prstGeom prst="rect">
            <a:avLst/>
          </a:prstGeom>
        </p:spPr>
      </p:pic>
      <p:pic>
        <p:nvPicPr>
          <p:cNvPr id="1030" name="Picture 6" descr="Kết quả hình ảnh cho image of convention center in chicago when Obama won electio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95059" y="712350"/>
            <a:ext cx="4055832" cy="2291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9432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circle(in)">
                                      <p:cBhvr>
                                        <p:cTn id="17" dur="500"/>
                                        <p:tgtEl>
                                          <p:spTgt spid="102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down)">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030"/>
                                        </p:tgtEl>
                                        <p:attrNameLst>
                                          <p:attrName>style.visibility</p:attrName>
                                        </p:attrNameLst>
                                      </p:cBhvr>
                                      <p:to>
                                        <p:strVal val="visible"/>
                                      </p:to>
                                    </p:set>
                                    <p:animEffect transition="in" filter="barn(inVertical)">
                                      <p:cBhvr>
                                        <p:cTn id="27"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354</Words>
  <Application>Microsoft Office PowerPoint</Application>
  <PresentationFormat>Widescreen</PresentationFormat>
  <Paragraphs>50</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Times New Roman</vt:lpstr>
      <vt:lpstr>Office Theme</vt:lpstr>
      <vt:lpstr>PowerPoint Presentation</vt:lpstr>
      <vt:lpstr>Bài giảng: A Moment in History</vt:lpstr>
      <vt:lpstr>PowerPoint Presentation</vt:lpstr>
      <vt:lpstr>PowerPoint Presentation</vt:lpstr>
      <vt:lpstr>Task 1: Reorder the paragraphs to make a complete text</vt:lpstr>
      <vt:lpstr>Task 1: Reorder the paragraphs to make a complete text</vt:lpstr>
      <vt:lpstr>vocabulary</vt:lpstr>
      <vt:lpstr>vocabulary</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dc:creator>
  <cp:lastModifiedBy>Microsoft</cp:lastModifiedBy>
  <cp:revision>1</cp:revision>
  <dcterms:created xsi:type="dcterms:W3CDTF">2018-03-21T08:48:53Z</dcterms:created>
  <dcterms:modified xsi:type="dcterms:W3CDTF">2018-03-21T08:49:05Z</dcterms:modified>
</cp:coreProperties>
</file>